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7" r:id="rId17"/>
    <p:sldId id="272" r:id="rId18"/>
    <p:sldId id="273" r:id="rId19"/>
    <p:sldId id="274" r:id="rId20"/>
    <p:sldId id="275" r:id="rId21"/>
    <p:sldId id="276" r:id="rId22"/>
    <p:sldId id="27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6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404040"/>
    <a:srgbClr val="FF9966"/>
    <a:srgbClr val="9999FF"/>
    <a:srgbClr val="FF66FF"/>
    <a:srgbClr val="66FF66"/>
    <a:srgbClr val="25C6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FF7C5-A33C-4FB3-BD0C-8BFDF9EABDD2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B27D-AA84-47D1-988A-4E4ECB8650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686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μαγικό ραβδί δείχνει με</a:t>
            </a:r>
            <a:r>
              <a:rPr lang="el-GR" baseline="0" dirty="0" smtClean="0"/>
              <a:t> τη σειρά τα παιδιά και αυτά πρέπει να πουν μια λέξη από το γράμμα που μελετάμε τη συγκεκριμένη μέρα.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A395C-7F01-4C7E-BAAE-31A389E257BA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190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Φτιάχνουμε υποθέσεις με τη φράση «Λες να είναι…»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B27D-AA84-47D1-988A-4E4ECB8650AB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269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Παρακολουθούμε το βίντεο «Η ντροπαλή ντομάτα»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B27D-AA84-47D1-988A-4E4ECB8650AB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930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Ανάγνωση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B27D-AA84-47D1-988A-4E4ECB8650AB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463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400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62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861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581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155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083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53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026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552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749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3215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0DE8-485B-43A2-AE7A-A4B4C11B49A1}" type="datetimeFigureOut">
              <a:rPr lang="el-GR" smtClean="0"/>
              <a:pPr/>
              <a:t>22/11/2020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2444-8D62-4049-A1AD-94DFEA219F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359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3.wdp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slide" Target="slide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&#921;&#969;&#940;&#957;&#957;&#945;\Music\Free%20YouTube%20Downloader\&#925;&#965;&#967;&#964;&#974;&#957;&#949;&#953;-%20&#925;&#957;-%20&#915;&#955;&#974;&#963;&#963;&#945;%20&#913;&#900;%20&#916;&#951;&#956;&#959;&#964;&#953;&#954;&#959;&#973;.mp3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%20ta3h\glwssa\2.%20&#951;%20&#960;&#945;&#961;&#949;&#945;\&#925;,&#957;\1h%20mera\&#917;&#925;&#913;%20&#915;&#929;&#913;&#924;&#924;&#913;%20&#924;&#921;&#913;%20&#921;&#931;&#932;&#927;&#929;&#921;&#913;%20-%20&#919;%20&#925;&#964;&#961;&#959;&#960;&#945;&#955;&#942;%20&#925;&#964;&#959;&#956;&#940;&#964;&#945;%20(&#925;)%20-%20YouTube.f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120680" cy="1470025"/>
          </a:xfrm>
          <a:solidFill>
            <a:srgbClr val="404040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ka-AcidGR-AlmostGothic" pitchFamily="2" charset="-95"/>
                <a:ea typeface="Aka-AcidGR-AlmostGothic" pitchFamily="2" charset="-95"/>
              </a:rPr>
              <a:t>Νυχτώνει </a:t>
            </a:r>
            <a:endParaRPr lang="el-GR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ka-AcidGR-AlmostGothic" pitchFamily="2" charset="-95"/>
              <a:ea typeface="Aka-AcidGR-AlmostGothic" pitchFamily="2" charset="-95"/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3779912" y="4197288"/>
            <a:ext cx="1864296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Ν,ν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339752" y="6286872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3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9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38418" y="1980168"/>
            <a:ext cx="14702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449802" y="1022068"/>
            <a:ext cx="1072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081038" y="1049144"/>
            <a:ext cx="21403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40109" y="3147910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70059" y="4283235"/>
            <a:ext cx="949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54737" y="2062336"/>
            <a:ext cx="14750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224045" y="3070448"/>
            <a:ext cx="202812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r>
              <a:rPr lang="el-GR" sz="11500" b="1" cap="none" spc="0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130807" y="4150568"/>
            <a:ext cx="19912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1412776"/>
            <a:ext cx="6984776" cy="4896544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Ισοσκελές τρίγωνο 18"/>
          <p:cNvSpPr/>
          <p:nvPr/>
        </p:nvSpPr>
        <p:spPr>
          <a:xfrm>
            <a:off x="755576" y="0"/>
            <a:ext cx="7084669" cy="1412776"/>
          </a:xfrm>
          <a:prstGeom prst="triangle">
            <a:avLst/>
          </a:prstGeom>
          <a:solidFill>
            <a:srgbClr val="0066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C0066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Έλλειψη 19"/>
          <p:cNvSpPr/>
          <p:nvPr/>
        </p:nvSpPr>
        <p:spPr>
          <a:xfrm>
            <a:off x="3295876" y="260648"/>
            <a:ext cx="187127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CC0066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746804" y="390553"/>
            <a:ext cx="976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Ν,ν</a:t>
            </a:r>
            <a:endParaRPr lang="el-G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29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οιον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δεί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χν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γικό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ραβ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ρέ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 να πει μια λέξη από </a:t>
            </a:r>
            <a:r>
              <a:rPr lang="el-G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Magic_wa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81642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74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7236296" cy="56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1670"/>
            <a:ext cx="3131840" cy="241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56376" y="3156892"/>
            <a:ext cx="949940" cy="125058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6623720" y="1052736"/>
            <a:ext cx="2520280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Ποιοι μιλάνε; Τι λέμε ότι κάνουν;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6623720" y="1060554"/>
            <a:ext cx="2520280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Ακούμε προσεκτικά!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6614089" y="1052735"/>
            <a:ext cx="2520280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συνέβη με τα παιδιά;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6228184" y="1068372"/>
            <a:ext cx="2834177" cy="1815443"/>
          </a:xfrm>
          <a:prstGeom prst="wedgeRoundRectCallout">
            <a:avLst>
              <a:gd name="adj1" fmla="val 16194"/>
              <a:gd name="adj2" fmla="val 59411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ο Ορφέας θέλει να γυρίσουν σπίτι;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6211891" y="1052734"/>
            <a:ext cx="2922477" cy="1815443"/>
          </a:xfrm>
          <a:prstGeom prst="wedgeRoundRectCallout">
            <a:avLst>
              <a:gd name="adj1" fmla="val 20461"/>
              <a:gd name="adj2" fmla="val 5941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Διαβάζουμε όλοι μαζί!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00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7236296" cy="56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1670"/>
            <a:ext cx="3131840" cy="241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6142322" y="1772816"/>
            <a:ext cx="2978192" cy="1599419"/>
          </a:xfrm>
          <a:prstGeom prst="wedgeRoundRectCallout">
            <a:avLst>
              <a:gd name="adj1" fmla="val 20461"/>
              <a:gd name="adj2" fmla="val 59411"/>
              <a:gd name="adj3" fmla="val 16667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Χρωματίζουμε όλα τα ν.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19577" y="3178056"/>
            <a:ext cx="949940" cy="12505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47664" y="404664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3851920" y="404664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5"/>
          <p:cNvSpPr/>
          <p:nvPr/>
        </p:nvSpPr>
        <p:spPr>
          <a:xfrm>
            <a:off x="5148064" y="404664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1527370" y="1268760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5"/>
          <p:cNvSpPr/>
          <p:nvPr/>
        </p:nvSpPr>
        <p:spPr>
          <a:xfrm>
            <a:off x="2843808" y="1271642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3524200" y="2206043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5"/>
          <p:cNvSpPr/>
          <p:nvPr/>
        </p:nvSpPr>
        <p:spPr>
          <a:xfrm>
            <a:off x="4572000" y="2060848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5"/>
          <p:cNvSpPr/>
          <p:nvPr/>
        </p:nvSpPr>
        <p:spPr>
          <a:xfrm>
            <a:off x="2411760" y="2963416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5"/>
          <p:cNvSpPr/>
          <p:nvPr/>
        </p:nvSpPr>
        <p:spPr>
          <a:xfrm>
            <a:off x="3524200" y="3067435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"/>
          <p:cNvSpPr/>
          <p:nvPr/>
        </p:nvSpPr>
        <p:spPr>
          <a:xfrm>
            <a:off x="2451905" y="3819042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5"/>
          <p:cNvSpPr/>
          <p:nvPr/>
        </p:nvSpPr>
        <p:spPr>
          <a:xfrm>
            <a:off x="3491880" y="3899520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"/>
          <p:cNvSpPr/>
          <p:nvPr/>
        </p:nvSpPr>
        <p:spPr>
          <a:xfrm>
            <a:off x="4256715" y="3847795"/>
            <a:ext cx="32772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Επεξήγηση με στρογγυλεμένο παραλληλόγραμμο 17"/>
          <p:cNvSpPr/>
          <p:nvPr/>
        </p:nvSpPr>
        <p:spPr>
          <a:xfrm>
            <a:off x="6147793" y="1711133"/>
            <a:ext cx="2978192" cy="1599419"/>
          </a:xfrm>
          <a:prstGeom prst="wedgeRoundRectCallout">
            <a:avLst>
              <a:gd name="adj1" fmla="val 20461"/>
              <a:gd name="adj2" fmla="val 5941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Διαβάζουμε!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/>
          <p:cNvSpPr/>
          <p:nvPr/>
        </p:nvSpPr>
        <p:spPr>
          <a:xfrm>
            <a:off x="395536" y="1052736"/>
            <a:ext cx="8176983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00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είναι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40352" y="427443"/>
            <a:ext cx="949940" cy="125058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79512" y="0"/>
            <a:ext cx="6984776" cy="1412777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Πόσα γράμματα έχει η λέξη </a:t>
            </a:r>
            <a:r>
              <a:rPr lang="el-G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είναι</a:t>
            </a: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;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5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80312" y="692696"/>
            <a:ext cx="1514213" cy="1993445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79512" y="188640"/>
            <a:ext cx="6984776" cy="249750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Συμπληρώνουμε </a:t>
            </a:r>
            <a:r>
              <a:rPr lang="el-G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ό,τι</a:t>
            </a:r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λείπει για να φτιάξουμε τη  λέξη </a:t>
            </a:r>
            <a:r>
              <a:rPr lang="el-G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είναι</a:t>
            </a:r>
            <a:r>
              <a:rPr lang="el-G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40227" y="3093036"/>
            <a:ext cx="2549096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ε_ναι</a:t>
            </a:r>
            <a:endParaRPr lang="el-GR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461935" y="4917592"/>
            <a:ext cx="2316083" cy="1323439"/>
          </a:xfrm>
          <a:prstGeom prst="rect">
            <a:avLst/>
          </a:prstGeom>
          <a:solidFill>
            <a:srgbClr val="FF99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ειναι</a:t>
            </a:r>
            <a:endParaRPr lang="el-GR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356007" y="4917593"/>
            <a:ext cx="2251963" cy="1323439"/>
          </a:xfrm>
          <a:prstGeom prst="rect">
            <a:avLst/>
          </a:prstGeom>
          <a:solidFill>
            <a:srgbClr val="99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εί</a:t>
            </a:r>
            <a:r>
              <a:rPr lang="el-GR" sz="8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ν_ι</a:t>
            </a:r>
            <a:endParaRPr lang="el-GR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40227" y="4917591"/>
            <a:ext cx="2357761" cy="1323439"/>
          </a:xfrm>
          <a:prstGeom prst="rect">
            <a:avLst/>
          </a:prstGeom>
          <a:solidFill>
            <a:srgbClr val="FF66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_</a:t>
            </a:r>
            <a:r>
              <a:rPr lang="el-GR" sz="8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ί</a:t>
            </a:r>
            <a:r>
              <a:rPr lang="el-GR" sz="8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ναι</a:t>
            </a:r>
            <a:endParaRPr lang="el-GR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441541" y="3068960"/>
            <a:ext cx="2534092" cy="1323439"/>
          </a:xfrm>
          <a:prstGeom prst="rect">
            <a:avLst/>
          </a:prstGeom>
          <a:solidFill>
            <a:srgbClr val="66FF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είνα</a:t>
            </a:r>
            <a:r>
              <a:rPr lang="el-GR" sz="8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_</a:t>
            </a:r>
            <a:endParaRPr lang="el-GR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356007" y="3074071"/>
            <a:ext cx="2388795" cy="1323439"/>
          </a:xfrm>
          <a:prstGeom prst="rect">
            <a:avLst/>
          </a:prstGeom>
          <a:solidFill>
            <a:srgbClr val="25C6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εί_αι</a:t>
            </a:r>
            <a:endParaRPr lang="el-GR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3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4" r="11545" b="51470"/>
          <a:stretch/>
        </p:blipFill>
        <p:spPr bwMode="auto">
          <a:xfrm>
            <a:off x="179512" y="1484784"/>
            <a:ext cx="8498969" cy="23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193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5 - Θέση περιεχομένου" descr="animated-wand1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68538" y="2852738"/>
            <a:ext cx="4103687" cy="285115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80312" y="692696"/>
            <a:ext cx="1514213" cy="1993445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79512" y="188640"/>
            <a:ext cx="6984776" cy="249750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Κάνουμε κι εμείς υποθέσεις για το τι μπορεί να είναι.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79512" y="188640"/>
            <a:ext cx="6984776" cy="249750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μαγικό ραβδί θα αποφασίζει ποιος θα πει.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34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5 - Θέση περιεχομένου" descr="animated-wand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4221163"/>
            <a:ext cx="2303463" cy="1600200"/>
          </a:xfrm>
        </p:spPr>
      </p:pic>
      <p:pic>
        <p:nvPicPr>
          <p:cNvPr id="5" name="4 - Εικόνα" descr="428px-Rooster_clipart_01_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0767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- Εικόνα" descr="babygiraffe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2447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- Εικόνα" descr="Pig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43656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- Εικόνα" descr="12154415421767612404lemmling_Simple_cartoon_mouse_svg_me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33559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137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5 - Θέση περιεχομένου" descr="animated-wand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4293096"/>
            <a:ext cx="2408730" cy="1672729"/>
          </a:xfrm>
        </p:spPr>
      </p:pic>
      <p:pic>
        <p:nvPicPr>
          <p:cNvPr id="5" name="4 - Εικόνα" descr="grasshopper-clipart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6734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- Εικόνα" descr="butterfl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310991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- Εικόνα" descr="deer-h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538" y="1700808"/>
            <a:ext cx="21177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- Εικόνα" descr="fox-clip-art-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36417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827876"/>
            <a:ext cx="3810000" cy="2832100"/>
          </a:xfrm>
          <a:prstGeom prst="rect">
            <a:avLst/>
          </a:prstGeom>
        </p:spPr>
      </p:pic>
      <p:sp>
        <p:nvSpPr>
          <p:cNvPr id="2" name="Κουμπί ενέργειας: Εμπρός ή Επόμενο 1">
            <a:hlinkClick r:id="rId9" action="ppaction://hlinksldjump" highlightClick="1"/>
          </p:cNvPr>
          <p:cNvSpPr/>
          <p:nvPr/>
        </p:nvSpPr>
        <p:spPr>
          <a:xfrm>
            <a:off x="8402877" y="619325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439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1773238" cy="233444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3600400" cy="1809501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βλέπουμε στην εικόνα;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86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5 - Θέση περιεχομένου" descr="animated-wand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49" y="3826669"/>
            <a:ext cx="3080385" cy="2139156"/>
          </a:xfrm>
        </p:spPr>
      </p:pic>
      <p:pic>
        <p:nvPicPr>
          <p:cNvPr id="5" name="4 - Εικόνα" descr="duck-clipart-6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15192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- Εικόνα" descr="Eagle-AF-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291306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- Εικόνα" descr="elephan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08275"/>
            <a:ext cx="35258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- Εικόνα" descr="cow-clip-art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619" y="2581424"/>
            <a:ext cx="29972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738" y="1725613"/>
            <a:ext cx="32670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39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5 - Θέση περιεχομένου" descr="animated-wand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49" y="4077494"/>
            <a:ext cx="2719197" cy="1888331"/>
          </a:xfrm>
        </p:spPr>
      </p:pic>
      <p:pic>
        <p:nvPicPr>
          <p:cNvPr id="5" name="4 - Εικόνα" descr="tiger-clip-art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3529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- Εικόνα" descr="dog%206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49500"/>
            <a:ext cx="42814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- Εικόνα" descr="hipp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45339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- Εικόνα" descr="horse_00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92363"/>
            <a:ext cx="32766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- Εικόνα" descr="monkey-clipart-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700213"/>
            <a:ext cx="34163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- Εικόνα" descr="reindeer-m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628775"/>
            <a:ext cx="37480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- Εικόνα" descr="royalty-free-snake-clipart-illustration-8541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73"/>
          <a:stretch>
            <a:fillRect/>
          </a:stretch>
        </p:blipFill>
        <p:spPr bwMode="auto">
          <a:xfrm>
            <a:off x="3563938" y="1125538"/>
            <a:ext cx="41878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- Εικόνα" descr="seal clipart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431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921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782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03441" y="4221088"/>
            <a:ext cx="1514213" cy="1993445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4204529"/>
            <a:ext cx="5207704" cy="177742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Γεμίζουμε με Ν ν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3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860"/>
            <a:ext cx="8028384" cy="60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1137320" y="3068960"/>
            <a:ext cx="1850504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3779912" y="3068960"/>
            <a:ext cx="1850504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3027632" y="5229200"/>
            <a:ext cx="3416576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6588224" y="5229200"/>
            <a:ext cx="1368152" cy="770384"/>
          </a:xfrm>
          <a:prstGeom prst="ellipse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143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26" y="188640"/>
            <a:ext cx="815043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03441" y="4221088"/>
            <a:ext cx="1514213" cy="1993445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4204529"/>
            <a:ext cx="5207704" cy="177742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Κυκλώνουμε όλα τα Ν ν.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1259632" y="4204529"/>
            <a:ext cx="5720144" cy="1929821"/>
          </a:xfrm>
          <a:prstGeom prst="wedgeRoundRectCallout">
            <a:avLst>
              <a:gd name="adj1" fmla="val 56057"/>
              <a:gd name="adj2" fmla="val 685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Γιατί η Νένα και η Νανά γράφονται με κεφαλαίο;</a:t>
            </a:r>
            <a:endParaRPr lang="el-G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" name="Κουμπί ενέργειας: Ήχος 1">
            <a:hlinkClick r:id="rId6" action="ppaction://hlinkfile" highlightClick="1">
              <a:snd r:embed="rId5" name="applause.wav"/>
            </a:hlinkClick>
          </p:cNvPr>
          <p:cNvSpPr/>
          <p:nvPr/>
        </p:nvSpPr>
        <p:spPr>
          <a:xfrm>
            <a:off x="8028384" y="476672"/>
            <a:ext cx="720080" cy="10081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Κουμπί ενέργειας: Εμπρός ή Επόμενο 5">
            <a:hlinkClick r:id="rId7" action="ppaction://hlinksldjump" highlightClick="1"/>
          </p:cNvPr>
          <p:cNvSpPr/>
          <p:nvPr/>
        </p:nvSpPr>
        <p:spPr>
          <a:xfrm>
            <a:off x="8324552" y="6200478"/>
            <a:ext cx="660637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251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8478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50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323528" y="2130425"/>
            <a:ext cx="8280920" cy="1470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3800" dirty="0" smtClean="0">
                <a:latin typeface="Aka-AcidGR-AlmostGothic" pitchFamily="2" charset="-95"/>
                <a:ea typeface="Aka-AcidGR-AlmostGothic" pitchFamily="2" charset="-95"/>
              </a:rPr>
              <a:t>Νυχτώνει </a:t>
            </a:r>
            <a:endParaRPr lang="el-GR" sz="13800" dirty="0">
              <a:latin typeface="Aka-AcidGR-AlmostGothic" pitchFamily="2" charset="-95"/>
              <a:ea typeface="Aka-AcidGR-AlmostGothic" pitchFamily="2" charset="-95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2883768" y="4293096"/>
            <a:ext cx="3736504" cy="1248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Τετράδιο εργασιών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42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8748464" cy="6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30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5648" y="1556792"/>
            <a:ext cx="87527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Ένας νάνος </a:t>
            </a:r>
          </a:p>
          <a:p>
            <a:pPr algn="ctr"/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έχει μια κανάτα.</a:t>
            </a:r>
            <a:endParaRPr lang="el-G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18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7499" y="1484784"/>
            <a:ext cx="87767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 Νένα , η κότα, </a:t>
            </a:r>
          </a:p>
          <a:p>
            <a:pPr algn="ctr"/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είναι κόκκινη.</a:t>
            </a:r>
            <a:endParaRPr lang="el-G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Κουμπί ενέργειας: Εμπρός ή Επόμενο 2">
            <a:hlinkClick r:id="rId2" action="ppaction://hlinksldjump" highlightClick="1"/>
          </p:cNvPr>
          <p:cNvSpPr/>
          <p:nvPr/>
        </p:nvSpPr>
        <p:spPr>
          <a:xfrm>
            <a:off x="7596336" y="56612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430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1773238" cy="233444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4392488" cy="1809501"/>
          </a:xfrm>
          <a:prstGeom prst="wedgeRoundRectCallout">
            <a:avLst>
              <a:gd name="adj1" fmla="val -58929"/>
              <a:gd name="adj2" fmla="val 16802"/>
              <a:gd name="adj3" fmla="val 16667"/>
            </a:avLst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πρόσωπα βλέπουμε;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3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0" y="838200"/>
            <a:ext cx="9086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066800" y="14478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17526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19812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/>
          <p:cNvSpPr/>
          <p:nvPr/>
        </p:nvSpPr>
        <p:spPr>
          <a:xfrm>
            <a:off x="5076056" y="1905000"/>
            <a:ext cx="2286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0289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896448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396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30647" y="2462"/>
            <a:ext cx="38491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νονά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09542" y="2057400"/>
            <a:ext cx="19704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44008" y="2057398"/>
            <a:ext cx="20633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1520" y="4786411"/>
            <a:ext cx="10182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7134" y="4794407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57472" y="4794409"/>
            <a:ext cx="10182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ν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164288" y="486916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Κουμπί ενέργειας: Εμπρός ή Επόμενο 4">
            <a:hlinkClick r:id="rId2" action="ppaction://hlinksldjump" highlightClick="1"/>
          </p:cNvPr>
          <p:cNvSpPr/>
          <p:nvPr/>
        </p:nvSpPr>
        <p:spPr>
          <a:xfrm>
            <a:off x="8028384" y="4273391"/>
            <a:ext cx="792088" cy="955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865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49931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4114800"/>
            <a:ext cx="49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2514600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Νανά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3352800"/>
            <a:ext cx="49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514600"/>
            <a:ext cx="495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</a:t>
            </a:r>
            <a:endParaRPr lang="en-US" sz="5400" b="1" dirty="0">
              <a:ln w="18415" cmpd="sng">
                <a:noFill/>
                <a:prstDash val="solid"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385763"/>
            <a:ext cx="7743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warf wis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4219575"/>
            <a:ext cx="1733550" cy="263842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868144" y="692696"/>
            <a:ext cx="3275856" cy="3193504"/>
          </a:xfrm>
          <a:prstGeom prst="wedgeRoundRectCallout">
            <a:avLst>
              <a:gd name="adj1" fmla="val 19345"/>
              <a:gd name="adj2" fmla="val 60765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Ποιος έκανε τελικά το θόρυβο που τρόμαξε τα παιδιά;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71858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7512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140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905000"/>
            <a:ext cx="89580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69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Βρες στο κρυπτολεξο τη λεξη νονά 5 φορές [Λειτουργία συμβατότητας] - Microsoft Word (Η ενεργοποίηση προϊόντος απέτυχε)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9" t="42850" r="65238" b="36806"/>
          <a:stretch/>
        </p:blipFill>
        <p:spPr>
          <a:xfrm>
            <a:off x="179512" y="1124744"/>
            <a:ext cx="86753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08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Φ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τιάχνουμε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προτάσεις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λέξη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/>
            </a:r>
            <a:br>
              <a:rPr lang="en-US" dirty="0" smtClean="0">
                <a:latin typeface="Aka-AcidGR-DiaryGirl" pitchFamily="2" charset="-95"/>
                <a:ea typeface="Aka-AcidGR-DiaryGirl" pitchFamily="2" charset="-95"/>
              </a:rPr>
            </a:br>
            <a:r>
              <a:rPr lang="en-US" sz="7300" b="1" dirty="0" err="1" smtClean="0">
                <a:latin typeface="Aka-AcidGR-DiaryGirl" pitchFamily="2" charset="-95"/>
                <a:ea typeface="Aka-AcidGR-DiaryGirl" pitchFamily="2" charset="-95"/>
              </a:rPr>
              <a:t>είναι</a:t>
            </a:r>
            <a:r>
              <a:rPr lang="en-US" sz="7300" b="1" dirty="0" smtClean="0"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n-US" sz="73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Content Placeholder 3" descr="anana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133600"/>
            <a:ext cx="2143125" cy="2143125"/>
          </a:xfrm>
        </p:spPr>
      </p:pic>
      <p:cxnSp>
        <p:nvCxnSpPr>
          <p:cNvPr id="6" name="Straight Connector 5"/>
          <p:cNvCxnSpPr/>
          <p:nvPr/>
        </p:nvCxnSpPr>
        <p:spPr>
          <a:xfrm>
            <a:off x="457200" y="5562600"/>
            <a:ext cx="8077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55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Φ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τιάχνουμε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π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ροτάσεις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λέξη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/>
            </a:r>
            <a:br>
              <a:rPr lang="en-US" dirty="0" smtClean="0">
                <a:latin typeface="Aka-AcidGR-DiaryGirl" pitchFamily="2" charset="-95"/>
                <a:ea typeface="Aka-AcidGR-DiaryGirl" pitchFamily="2" charset="-95"/>
              </a:rPr>
            </a:br>
            <a:r>
              <a:rPr lang="en-US" sz="7300" b="1" dirty="0" err="1" smtClean="0">
                <a:latin typeface="Aka-AcidGR-DiaryGirl" pitchFamily="2" charset="-95"/>
                <a:ea typeface="Aka-AcidGR-DiaryGirl" pitchFamily="2" charset="-95"/>
              </a:rPr>
              <a:t>είν</a:t>
            </a:r>
            <a:r>
              <a:rPr lang="en-US" sz="7300" b="1" dirty="0" smtClean="0">
                <a:latin typeface="Aka-AcidGR-DiaryGirl" pitchFamily="2" charset="-95"/>
                <a:ea typeface="Aka-AcidGR-DiaryGirl" pitchFamily="2" charset="-95"/>
              </a:rPr>
              <a:t>αι .</a:t>
            </a:r>
            <a:endParaRPr lang="en-US" sz="73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562600"/>
            <a:ext cx="8077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cann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64"/>
          <a:stretch>
            <a:fillRect/>
          </a:stretch>
        </p:blipFill>
        <p:spPr>
          <a:xfrm>
            <a:off x="609600" y="2286000"/>
            <a:ext cx="195738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01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Φ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τιάχνουμε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προτάσεις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λέξη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/>
            </a:r>
            <a:br>
              <a:rPr lang="en-US" dirty="0" smtClean="0">
                <a:latin typeface="Aka-AcidGR-DiaryGirl" pitchFamily="2" charset="-95"/>
                <a:ea typeface="Aka-AcidGR-DiaryGirl" pitchFamily="2" charset="-95"/>
              </a:rPr>
            </a:br>
            <a:r>
              <a:rPr lang="en-US" sz="7300" b="1" dirty="0" err="1" smtClean="0">
                <a:latin typeface="Aka-AcidGR-DiaryGirl" pitchFamily="2" charset="-95"/>
                <a:ea typeface="Aka-AcidGR-DiaryGirl" pitchFamily="2" charset="-95"/>
              </a:rPr>
              <a:t>είναι</a:t>
            </a:r>
            <a:r>
              <a:rPr lang="en-US" sz="7300" b="1" dirty="0" smtClean="0"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n-US" sz="73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562600"/>
            <a:ext cx="8077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Content Placeholder 8" descr="gnom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4400" y="2362200"/>
            <a:ext cx="1530948" cy="1971675"/>
          </a:xfrm>
        </p:spPr>
      </p:pic>
    </p:spTree>
    <p:extLst>
      <p:ext uri="{BB962C8B-B14F-4D97-AF65-F5344CB8AC3E}">
        <p14:creationId xmlns:p14="http://schemas.microsoft.com/office/powerpoint/2010/main" xmlns="" val="199333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1773238" cy="233444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7092404" cy="1017413"/>
          </a:xfrm>
          <a:prstGeom prst="wedgeRoundRectCallout">
            <a:avLst>
              <a:gd name="adj1" fmla="val -53264"/>
              <a:gd name="adj2" fmla="val 16802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 βρίσκονται; Πότε είναι;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3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Φ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τιάχνουμε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προτάσεις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λέξη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/>
            </a:r>
            <a:br>
              <a:rPr lang="en-US" dirty="0" smtClean="0">
                <a:latin typeface="Aka-AcidGR-DiaryGirl" pitchFamily="2" charset="-95"/>
                <a:ea typeface="Aka-AcidGR-DiaryGirl" pitchFamily="2" charset="-95"/>
              </a:rPr>
            </a:br>
            <a:r>
              <a:rPr lang="en-US" sz="7300" b="1" dirty="0" err="1" smtClean="0">
                <a:latin typeface="Aka-AcidGR-DiaryGirl" pitchFamily="2" charset="-95"/>
                <a:ea typeface="Aka-AcidGR-DiaryGirl" pitchFamily="2" charset="-95"/>
              </a:rPr>
              <a:t>είναι</a:t>
            </a:r>
            <a:r>
              <a:rPr lang="en-US" sz="7300" b="1" dirty="0" smtClean="0"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n-US" sz="73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562600"/>
            <a:ext cx="8077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Content Placeholder 6" descr="paintbrus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286000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xmlns="" val="349249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1773238" cy="233444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835696" y="107331"/>
            <a:ext cx="7308304" cy="1953517"/>
          </a:xfrm>
          <a:prstGeom prst="wedgeRoundRectCallout">
            <a:avLst>
              <a:gd name="adj1" fmla="val -53621"/>
              <a:gd name="adj2" fmla="val -2224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 την έκφραση των παιδιών. Μπορείτε να τη μιμηθείτε;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835696" y="107331"/>
            <a:ext cx="7308304" cy="1248533"/>
          </a:xfrm>
          <a:prstGeom prst="wedgeRoundRectCallout">
            <a:avLst>
              <a:gd name="adj1" fmla="val -53621"/>
              <a:gd name="adj2" fmla="val -222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νομίζετε ότι αισθάνονται;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3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7275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763713" y="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solidFill>
                  <a:schemeClr val="bg1"/>
                </a:solidFill>
                <a:latin typeface="Calibri" pitchFamily="34" charset="0"/>
              </a:rPr>
              <a:t>νύχτα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1773238" cy="2334449"/>
          </a:xfrm>
          <a:prstGeom prst="rect">
            <a:avLst/>
          </a:prstGeom>
        </p:spPr>
      </p:pic>
      <p:sp>
        <p:nvSpPr>
          <p:cNvPr id="10" name="Επεξήγηση με στρογγυλεμένο παραλληλόγραμμο 9"/>
          <p:cNvSpPr/>
          <p:nvPr/>
        </p:nvSpPr>
        <p:spPr>
          <a:xfrm>
            <a:off x="1746526" y="103602"/>
            <a:ext cx="7308304" cy="1248533"/>
          </a:xfrm>
          <a:prstGeom prst="wedgeRoundRectCallout">
            <a:avLst>
              <a:gd name="adj1" fmla="val -53621"/>
              <a:gd name="adj2" fmla="val -2224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πράγματα βλέπουμε;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8 - TextBox"/>
          <p:cNvSpPr txBox="1">
            <a:spLocks noChangeArrowheads="1"/>
          </p:cNvSpPr>
          <p:nvPr/>
        </p:nvSpPr>
        <p:spPr bwMode="auto">
          <a:xfrm>
            <a:off x="3779838" y="51577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λίμνη </a:t>
            </a:r>
          </a:p>
        </p:txBody>
      </p:sp>
      <p:sp>
        <p:nvSpPr>
          <p:cNvPr id="12" name="9 - TextBox"/>
          <p:cNvSpPr txBox="1">
            <a:spLocks noChangeArrowheads="1"/>
          </p:cNvSpPr>
          <p:nvPr/>
        </p:nvSpPr>
        <p:spPr bwMode="auto">
          <a:xfrm>
            <a:off x="3635375" y="5805488"/>
            <a:ext cx="216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νουφαρο </a:t>
            </a:r>
          </a:p>
        </p:txBody>
      </p:sp>
      <p:sp>
        <p:nvSpPr>
          <p:cNvPr id="13" name="10 - TextBox"/>
          <p:cNvSpPr txBox="1">
            <a:spLocks noChangeArrowheads="1"/>
          </p:cNvSpPr>
          <p:nvPr/>
        </p:nvSpPr>
        <p:spPr bwMode="auto">
          <a:xfrm>
            <a:off x="1187450" y="621188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νερό </a:t>
            </a:r>
          </a:p>
        </p:txBody>
      </p:sp>
      <p:sp>
        <p:nvSpPr>
          <p:cNvPr id="14" name="11 - TextBox"/>
          <p:cNvSpPr txBox="1">
            <a:spLocks noChangeArrowheads="1"/>
          </p:cNvSpPr>
          <p:nvPr/>
        </p:nvSpPr>
        <p:spPr bwMode="auto">
          <a:xfrm>
            <a:off x="3851275" y="4048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ομπρέλα </a:t>
            </a:r>
          </a:p>
        </p:txBody>
      </p:sp>
      <p:sp>
        <p:nvSpPr>
          <p:cNvPr id="15" name="12 - TextBox"/>
          <p:cNvSpPr txBox="1">
            <a:spLocks noChangeArrowheads="1"/>
          </p:cNvSpPr>
          <p:nvPr/>
        </p:nvSpPr>
        <p:spPr bwMode="auto">
          <a:xfrm>
            <a:off x="5867400" y="5229225"/>
            <a:ext cx="252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λιβελούλα</a:t>
            </a:r>
          </a:p>
        </p:txBody>
      </p:sp>
      <p:sp>
        <p:nvSpPr>
          <p:cNvPr id="16" name="13 - TextBox"/>
          <p:cNvSpPr txBox="1">
            <a:spLocks noChangeArrowheads="1"/>
          </p:cNvSpPr>
          <p:nvPr/>
        </p:nvSpPr>
        <p:spPr bwMode="auto">
          <a:xfrm>
            <a:off x="4139952" y="-103677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φεγγάρι </a:t>
            </a:r>
          </a:p>
        </p:txBody>
      </p:sp>
      <p:sp>
        <p:nvSpPr>
          <p:cNvPr id="17" name="14 - TextBox"/>
          <p:cNvSpPr txBox="1">
            <a:spLocks noChangeArrowheads="1"/>
          </p:cNvSpPr>
          <p:nvPr/>
        </p:nvSpPr>
        <p:spPr bwMode="auto">
          <a:xfrm>
            <a:off x="7343775" y="386080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3600" b="1">
                <a:latin typeface="Calibri" pitchFamily="34" charset="0"/>
              </a:rPr>
              <a:t>θάμνος</a:t>
            </a:r>
          </a:p>
        </p:txBody>
      </p:sp>
    </p:spTree>
    <p:extLst>
      <p:ext uri="{BB962C8B-B14F-4D97-AF65-F5344CB8AC3E}">
        <p14:creationId xmlns:p14="http://schemas.microsoft.com/office/powerpoint/2010/main" xmlns="" val="12688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τρογγυλεμένο παραλληλόγραμμο 2"/>
          <p:cNvSpPr/>
          <p:nvPr/>
        </p:nvSpPr>
        <p:spPr>
          <a:xfrm>
            <a:off x="0" y="0"/>
            <a:ext cx="8168211" cy="2204864"/>
          </a:xfrm>
          <a:prstGeom prst="wedgeRoundRectCallout">
            <a:avLst>
              <a:gd name="adj1" fmla="val 52350"/>
              <a:gd name="adj2" fmla="val 3989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Όλες οι λέξεις περιέχουν το γράμμα που θα μάθουμε σήμερα. Ποιο είναι αυτό;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81592" y="1484784"/>
            <a:ext cx="1773238" cy="2334449"/>
          </a:xfrm>
          <a:prstGeom prst="rect">
            <a:avLst/>
          </a:prstGeom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23528" y="2781300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 dirty="0">
                <a:latin typeface="Aka-AcidGR-DiaryGirl" pitchFamily="2" charset="-95"/>
                <a:ea typeface="Aka-AcidGR-DiaryGirl" pitchFamily="2" charset="-95"/>
              </a:rPr>
              <a:t>λίμνη </a:t>
            </a: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2672683" y="5373688"/>
            <a:ext cx="3699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>
                <a:latin typeface="Aka-AcidGR-DiaryGirl" pitchFamily="2" charset="-95"/>
                <a:ea typeface="Aka-AcidGR-DiaryGirl" pitchFamily="2" charset="-95"/>
              </a:rPr>
              <a:t>νούφαρο </a:t>
            </a: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260153" y="4365625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>
                <a:latin typeface="Aka-AcidGR-DiaryGirl" pitchFamily="2" charset="-95"/>
                <a:ea typeface="Aka-AcidGR-DiaryGirl" pitchFamily="2" charset="-95"/>
              </a:rPr>
              <a:t>νερό </a:t>
            </a:r>
          </a:p>
        </p:txBody>
      </p:sp>
      <p:sp>
        <p:nvSpPr>
          <p:cNvPr id="7" name="7 - TextBox"/>
          <p:cNvSpPr txBox="1">
            <a:spLocks noChangeArrowheads="1"/>
          </p:cNvSpPr>
          <p:nvPr/>
        </p:nvSpPr>
        <p:spPr bwMode="auto">
          <a:xfrm>
            <a:off x="3204840" y="3789363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>
                <a:latin typeface="Aka-AcidGR-DiaryGirl" pitchFamily="2" charset="-95"/>
                <a:ea typeface="Aka-AcidGR-DiaryGirl" pitchFamily="2" charset="-95"/>
              </a:rPr>
              <a:t>θάμνος</a:t>
            </a:r>
          </a:p>
        </p:txBody>
      </p:sp>
      <p:sp>
        <p:nvSpPr>
          <p:cNvPr id="8" name="8 - TextBox"/>
          <p:cNvSpPr txBox="1">
            <a:spLocks noChangeArrowheads="1"/>
          </p:cNvSpPr>
          <p:nvPr/>
        </p:nvSpPr>
        <p:spPr bwMode="auto">
          <a:xfrm>
            <a:off x="3060378" y="2205038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>
                <a:latin typeface="Aka-AcidGR-DiaryGirl" pitchFamily="2" charset="-95"/>
                <a:ea typeface="Aka-AcidGR-DiaryGirl" pitchFamily="2" charset="-95"/>
              </a:rPr>
              <a:t>Μαρίνα 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5652765" y="2997200"/>
            <a:ext cx="3084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800" b="1">
                <a:latin typeface="Aka-AcidGR-DiaryGirl" pitchFamily="2" charset="-95"/>
                <a:ea typeface="Aka-AcidGR-DiaryGirl" pitchFamily="2" charset="-95"/>
              </a:rPr>
              <a:t>νύχτα</a:t>
            </a:r>
          </a:p>
        </p:txBody>
      </p:sp>
    </p:spTree>
    <p:extLst>
      <p:ext uri="{BB962C8B-B14F-4D97-AF65-F5344CB8AC3E}">
        <p14:creationId xmlns:p14="http://schemas.microsoft.com/office/powerpoint/2010/main" xmlns="" val="190625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Ν ν</a:t>
            </a:r>
            <a:endParaRPr lang="en-US" sz="8000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3236005" y="2604313"/>
            <a:ext cx="648072" cy="375434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19785478">
            <a:off x="2224531" y="2463023"/>
            <a:ext cx="648072" cy="40032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22806">
            <a:off x="1212904" y="2532567"/>
            <a:ext cx="648072" cy="36780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2203115">
            <a:off x="5841245" y="4674680"/>
            <a:ext cx="500090" cy="15763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7543" y="0"/>
            <a:ext cx="9144000" cy="1570186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13" name="Στρογγυλεμένο ορθογώνιο 12"/>
          <p:cNvSpPr/>
          <p:nvPr/>
        </p:nvSpPr>
        <p:spPr>
          <a:xfrm rot="19619358">
            <a:off x="5157901" y="4703600"/>
            <a:ext cx="500090" cy="16080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280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τρογγυλεμένο παραλληλόγραμμο 2"/>
          <p:cNvSpPr/>
          <p:nvPr/>
        </p:nvSpPr>
        <p:spPr>
          <a:xfrm>
            <a:off x="1187624" y="260648"/>
            <a:ext cx="6840760" cy="3081154"/>
          </a:xfrm>
          <a:prstGeom prst="wedgeRoundRectCallout">
            <a:avLst>
              <a:gd name="adj1" fmla="val 36874"/>
              <a:gd name="adj2" fmla="val 7421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γράμμα </a:t>
            </a:r>
            <a:r>
              <a:rPr lang="el-G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φωνακλάδικο ή ήσυχο </a:t>
            </a:r>
            <a:r>
              <a:rPr lang="el-G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γραμματάκι</a:t>
            </a:r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1216937" y="-9128"/>
            <a:ext cx="6812160" cy="3952056"/>
          </a:xfrm>
          <a:prstGeom prst="wedgeRoundRectCallout">
            <a:avLst>
              <a:gd name="adj1" fmla="val -2588"/>
              <a:gd name="adj2" fmla="val 57289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τοποθετούμε στο τρενάκι και φτιάχνουμε το σπίτι του στο χωριό των ήσυχων γραμμάτων. 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49816" y="3200039"/>
            <a:ext cx="2781350" cy="36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29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348</Words>
  <Application>Microsoft Office PowerPoint</Application>
  <PresentationFormat>Προβολή στην οθόνη (4:3)</PresentationFormat>
  <Paragraphs>90</Paragraphs>
  <Slides>40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Θέμα του Office</vt:lpstr>
      <vt:lpstr>Νυχτώνει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Όποιον δείχνει το μαγικό ραβδί πρέπει να πει μια λέξη από ν!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Φτιάχνουμε προτάσεις με τη λέξη είναι .</vt:lpstr>
      <vt:lpstr>Φτιάχνουμε προτάσεις με τη λέξη είναι .</vt:lpstr>
      <vt:lpstr>Φτιάχνουμε προτάσεις με τη λέξη είναι .</vt:lpstr>
      <vt:lpstr>Φτιάχνουμε προτάσεις με τη λέξη είναι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Νυχτώνει</dc:title>
  <dc:creator>Ιωάννα</dc:creator>
  <cp:lastModifiedBy>USER</cp:lastModifiedBy>
  <cp:revision>17</cp:revision>
  <dcterms:created xsi:type="dcterms:W3CDTF">2014-11-03T15:06:00Z</dcterms:created>
  <dcterms:modified xsi:type="dcterms:W3CDTF">2020-11-22T20:13:01Z</dcterms:modified>
</cp:coreProperties>
</file>